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31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2" r:id="rId6"/>
    <p:sldId id="261" r:id="rId7"/>
    <p:sldId id="262" r:id="rId8"/>
    <p:sldId id="265" r:id="rId9"/>
    <p:sldId id="267" r:id="rId10"/>
    <p:sldId id="266" r:id="rId11"/>
    <p:sldId id="263" r:id="rId12"/>
    <p:sldId id="264" r:id="rId13"/>
    <p:sldId id="270" r:id="rId14"/>
    <p:sldId id="269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73"/>
    <p:restoredTop sz="94787"/>
  </p:normalViewPr>
  <p:slideViewPr>
    <p:cSldViewPr snapToGrid="0" snapToObjects="1">
      <p:cViewPr varScale="1">
        <p:scale>
          <a:sx n="82" d="100"/>
          <a:sy n="82" d="100"/>
        </p:scale>
        <p:origin x="176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3B8DA-ADE5-AF4A-B05D-E25097F78082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6D9B3-850E-A34A-A051-270C9BEBA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0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www.marsbands.com</a:t>
            </a:r>
            <a:r>
              <a:rPr lang="en-US" dirty="0"/>
              <a:t>/2011/10/97-million-and-counting/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(nearly 100 million recorded songs!)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17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datajobs.com</a:t>
            </a:r>
            <a:r>
              <a:rPr lang="en-US" dirty="0"/>
              <a:t>/data-science-repo/Recommender-Systems-%5BNetflix%5D.pdf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29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Sparsity of data means few examples to train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62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Therefore, I limited my dataset to producers with greater than 5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40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top 4 producers in the dataset, and we can see that their recommendations are very unique to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96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52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38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7627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2167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08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4/15/19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9679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218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50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80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4/15/19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2321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smtClean="0"/>
              <a:t>4/15/19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257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4/15/19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9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reenshotscdn.firefoxusercontent.com/images/547d70ea-c633-42e9-96ef-3d963b917349.p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screenshotscdn.firefoxusercontent.com/images/a0f197a6-e958-48f8-9936-479d449911f6.png" TargetMode="Externa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reenshotscdn.firefoxusercontent.com/images/50e12147-2594-4ac2-800f-2b38e6b499d8.png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essekerr" TargetMode="External"/><Relationship Id="rId2" Type="http://schemas.openxmlformats.org/officeDocument/2006/relationships/hyperlink" Target="https://github.com/Jesse-Kerr/recordme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DA12-301B-FF42-8D40-05B9BD4E4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TAILORED SAMPLE RECOMMENDATIONS FOR MUSIC PRODUCERS</a:t>
            </a:r>
          </a:p>
        </p:txBody>
      </p:sp>
    </p:spTree>
    <p:extLst>
      <p:ext uri="{BB962C8B-B14F-4D97-AF65-F5344CB8AC3E}">
        <p14:creationId xmlns:p14="http://schemas.microsoft.com/office/powerpoint/2010/main" val="3710507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BCC91C9-597C-D84C-B1C1-124C81907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363" y="705199"/>
            <a:ext cx="8681431" cy="570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584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C866-7835-C843-9AE5-446AB7E99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07181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Recommendations Are Tailored BY Genre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D7F781-89E8-0D47-891D-1F4DD1B30026}"/>
              </a:ext>
            </a:extLst>
          </p:cNvPr>
          <p:cNvGrpSpPr/>
          <p:nvPr/>
        </p:nvGrpSpPr>
        <p:grpSpPr>
          <a:xfrm>
            <a:off x="456751" y="2547286"/>
            <a:ext cx="11278498" cy="3902987"/>
            <a:chOff x="491136" y="587857"/>
            <a:chExt cx="11278498" cy="3902987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E9ABEA8-46BF-8142-923B-8477E000F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36" y="587857"/>
              <a:ext cx="3922599" cy="3902987"/>
            </a:xfrm>
            <a:prstGeom prst="rect">
              <a:avLst/>
            </a:prstGeom>
          </p:spPr>
        </p:pic>
        <p:pic>
          <p:nvPicPr>
            <p:cNvPr id="1028" name="Picture 4" descr="https://screenshotscdn.firefoxusercontent.com/images/547d70ea-c633-42e9-96ef-3d963b917349.png">
              <a:hlinkClick r:id="rId3"/>
              <a:extLst>
                <a:ext uri="{FF2B5EF4-FFF2-40B4-BE49-F238E27FC236}">
                  <a16:creationId xmlns:a16="http://schemas.microsoft.com/office/drawing/2014/main" id="{AC3EE18B-E9BB-6744-A4EC-2488D7D98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20563" y="587857"/>
              <a:ext cx="3863956" cy="3902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screenshotscdn.firefoxusercontent.com/images/a0f197a6-e958-48f8-9936-479d449911f6.png">
              <a:hlinkClick r:id="rId5"/>
              <a:extLst>
                <a:ext uri="{FF2B5EF4-FFF2-40B4-BE49-F238E27FC236}">
                  <a16:creationId xmlns:a16="http://schemas.microsoft.com/office/drawing/2014/main" id="{717A8B97-5455-5A41-BE94-690915A0A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696032" y="587857"/>
              <a:ext cx="3073602" cy="3902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F97FC7-A178-C144-92AA-8F74B9428BB3}"/>
                </a:ext>
              </a:extLst>
            </p:cNvPr>
            <p:cNvSpPr/>
            <p:nvPr/>
          </p:nvSpPr>
          <p:spPr>
            <a:xfrm>
              <a:off x="2896045" y="2376058"/>
              <a:ext cx="1387157" cy="25266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540105-6F0B-DE42-83A6-C9305C813E01}"/>
                </a:ext>
              </a:extLst>
            </p:cNvPr>
            <p:cNvSpPr/>
            <p:nvPr/>
          </p:nvSpPr>
          <p:spPr>
            <a:xfrm>
              <a:off x="10198260" y="3826035"/>
              <a:ext cx="1387157" cy="25266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12EEC59-71B5-6E46-8171-D411F12276FA}"/>
              </a:ext>
            </a:extLst>
          </p:cNvPr>
          <p:cNvSpPr txBox="1"/>
          <p:nvPr/>
        </p:nvSpPr>
        <p:spPr>
          <a:xfrm>
            <a:off x="456751" y="2023354"/>
            <a:ext cx="3922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Hip 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AB6983-4197-3845-AE16-207B6A1CD5CE}"/>
              </a:ext>
            </a:extLst>
          </p:cNvPr>
          <p:cNvSpPr txBox="1"/>
          <p:nvPr/>
        </p:nvSpPr>
        <p:spPr>
          <a:xfrm>
            <a:off x="4620189" y="2023354"/>
            <a:ext cx="382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Rock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5E9A47-1E9E-4242-8902-6B8E0A94A61F}"/>
              </a:ext>
            </a:extLst>
          </p:cNvPr>
          <p:cNvSpPr txBox="1"/>
          <p:nvPr/>
        </p:nvSpPr>
        <p:spPr>
          <a:xfrm>
            <a:off x="8661647" y="2023354"/>
            <a:ext cx="307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Alternative</a:t>
            </a:r>
          </a:p>
        </p:txBody>
      </p:sp>
    </p:spTree>
    <p:extLst>
      <p:ext uri="{BB962C8B-B14F-4D97-AF65-F5344CB8AC3E}">
        <p14:creationId xmlns:p14="http://schemas.microsoft.com/office/powerpoint/2010/main" val="1609394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331980C-CDBA-6944-BA64-C8143DDF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80" y="466674"/>
            <a:ext cx="9280840" cy="1355752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3200" dirty="0"/>
              <a:t>Recommendations Are better tailored FOR Producers with more samples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899C0A-C8AE-F14D-8DF2-81B6C73354A2}"/>
              </a:ext>
            </a:extLst>
          </p:cNvPr>
          <p:cNvGrpSpPr/>
          <p:nvPr/>
        </p:nvGrpSpPr>
        <p:grpSpPr>
          <a:xfrm>
            <a:off x="164368" y="2606428"/>
            <a:ext cx="11863264" cy="3851879"/>
            <a:chOff x="262343" y="479266"/>
            <a:chExt cx="11863264" cy="3851879"/>
          </a:xfrm>
        </p:grpSpPr>
        <p:pic>
          <p:nvPicPr>
            <p:cNvPr id="4" name="Picture 8" descr="https://screenshotscdn.firefoxusercontent.com/images/50e12147-2594-4ac2-800f-2b38e6b499d8.png">
              <a:hlinkClick r:id="rId3"/>
              <a:extLst>
                <a:ext uri="{FF2B5EF4-FFF2-40B4-BE49-F238E27FC236}">
                  <a16:creationId xmlns:a16="http://schemas.microsoft.com/office/drawing/2014/main" id="{E42F3882-7FA1-0E4F-9905-1AE11BDEA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62343" y="484491"/>
              <a:ext cx="2909987" cy="3841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B251A70-CE9C-874B-B5A5-0D00DE0BD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3816" y="479266"/>
              <a:ext cx="2909988" cy="3846237"/>
            </a:xfrm>
            <a:prstGeom prst="rect">
              <a:avLst/>
            </a:prstGeom>
          </p:spPr>
        </p:pic>
        <p:pic>
          <p:nvPicPr>
            <p:cNvPr id="16" name="Picture 1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D800AA3-36A7-814D-9D59-C0A12C01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5619" y="479266"/>
              <a:ext cx="2909988" cy="3846237"/>
            </a:xfrm>
            <a:prstGeom prst="rect">
              <a:avLst/>
            </a:prstGeom>
          </p:spPr>
        </p:pic>
        <p:pic>
          <p:nvPicPr>
            <p:cNvPr id="28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97147AD-8074-8B4B-99FD-9E1616C71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64060" y="484908"/>
              <a:ext cx="2909988" cy="3846237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C1D9F59-7176-8B4D-82A5-7DBBD0D52BB6}"/>
                </a:ext>
              </a:extLst>
            </p:cNvPr>
            <p:cNvSpPr/>
            <p:nvPr/>
          </p:nvSpPr>
          <p:spPr>
            <a:xfrm>
              <a:off x="1690891" y="4003172"/>
              <a:ext cx="1387157" cy="25266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99589D8-DA3F-7A42-AA1D-54781E322DD3}"/>
                </a:ext>
              </a:extLst>
            </p:cNvPr>
            <p:cNvSpPr/>
            <p:nvPr/>
          </p:nvSpPr>
          <p:spPr>
            <a:xfrm>
              <a:off x="4738891" y="3675089"/>
              <a:ext cx="1387157" cy="25266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869450-24D4-7B4E-8150-6CFF92D2046C}"/>
                </a:ext>
              </a:extLst>
            </p:cNvPr>
            <p:cNvSpPr/>
            <p:nvPr/>
          </p:nvSpPr>
          <p:spPr>
            <a:xfrm>
              <a:off x="10670613" y="882569"/>
              <a:ext cx="1387157" cy="25266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A4AA0BB-8562-0045-8C12-4B1B92F9C5CC}"/>
                </a:ext>
              </a:extLst>
            </p:cNvPr>
            <p:cNvSpPr/>
            <p:nvPr/>
          </p:nvSpPr>
          <p:spPr>
            <a:xfrm>
              <a:off x="10682491" y="3622837"/>
              <a:ext cx="1387157" cy="25266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0004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2CB1-F14B-714C-80BC-AFB39E92C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140" y="672863"/>
            <a:ext cx="9863847" cy="1188720"/>
          </a:xfrm>
        </p:spPr>
        <p:txBody>
          <a:bodyPr/>
          <a:lstStyle/>
          <a:p>
            <a:r>
              <a:rPr lang="en-US" dirty="0"/>
              <a:t>Conclusion and 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022CF-2D4B-EF4B-B44E-A78443E89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140" y="2268394"/>
            <a:ext cx="9863847" cy="4424236"/>
          </a:xfrm>
        </p:spPr>
        <p:txBody>
          <a:bodyPr>
            <a:normAutofit/>
          </a:bodyPr>
          <a:lstStyle/>
          <a:p>
            <a:r>
              <a:rPr lang="en-US" sz="2400" dirty="0"/>
              <a:t>My model scores much better than random and is similar to popularity.</a:t>
            </a:r>
          </a:p>
          <a:p>
            <a:endParaRPr lang="en-US" sz="2400" dirty="0"/>
          </a:p>
          <a:p>
            <a:r>
              <a:rPr lang="en-US" sz="2400" dirty="0"/>
              <a:t>However, many of its’ recommendations are lacking in diversity.</a:t>
            </a:r>
          </a:p>
          <a:p>
            <a:endParaRPr lang="en-US" sz="2400" dirty="0"/>
          </a:p>
          <a:p>
            <a:r>
              <a:rPr lang="en-US" sz="2400" dirty="0"/>
              <a:t>Furthermore, it is not effective for producers with few sampled artists.</a:t>
            </a:r>
          </a:p>
          <a:p>
            <a:endParaRPr lang="en-US" sz="2400" dirty="0"/>
          </a:p>
          <a:p>
            <a:r>
              <a:rPr lang="en-US" sz="2400" dirty="0"/>
              <a:t>A multi-level ensemble recommender with content filtering may help to address these problems. </a:t>
            </a:r>
          </a:p>
        </p:txBody>
      </p:sp>
    </p:spTree>
    <p:extLst>
      <p:ext uri="{BB962C8B-B14F-4D97-AF65-F5344CB8AC3E}">
        <p14:creationId xmlns:p14="http://schemas.microsoft.com/office/powerpoint/2010/main" val="2991874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01F3-FC7B-1042-81CE-CC186ADF9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947" y="53877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Contact +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576A0-A7EB-AD44-8063-9D6995C10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918" y="1627767"/>
            <a:ext cx="6456885" cy="5230233"/>
          </a:xfrm>
        </p:spPr>
        <p:txBody>
          <a:bodyPr>
            <a:normAutofit/>
          </a:bodyPr>
          <a:lstStyle/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Kerr.Jesse@gmail.com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https://github.com/Jesse-Kerr/recordmender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hlinkClick r:id="rId3"/>
              </a:rPr>
              <a:t>https://www.linkedin.com/in/jessekerr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Thank you to Dr. Joseph Gartner, Dan Rupp, and everyone in my Galvanize cohort.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E79D9-986E-9B47-A19E-E78B8D534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96" y="3987353"/>
            <a:ext cx="764983" cy="764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74E71E-A1CF-A745-AB79-C1CB6225B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067" y="3047948"/>
            <a:ext cx="764983" cy="738605"/>
          </a:xfrm>
          <a:prstGeom prst="rect">
            <a:avLst/>
          </a:prstGeom>
        </p:spPr>
      </p:pic>
      <p:pic>
        <p:nvPicPr>
          <p:cNvPr id="1026" name="Picture 2" descr="https://avatars0.githubusercontent.com/u/15010606?s=460&amp;v=4">
            <a:extLst>
              <a:ext uri="{FF2B5EF4-FFF2-40B4-BE49-F238E27FC236}">
                <a16:creationId xmlns:a16="http://schemas.microsoft.com/office/drawing/2014/main" id="{C414C4F5-6CD6-3647-85C5-E21D39BE9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803" y="2021217"/>
            <a:ext cx="3530672" cy="353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4DDC9A-F16E-5341-942A-EDEFD888EE79}"/>
              </a:ext>
            </a:extLst>
          </p:cNvPr>
          <p:cNvSpPr/>
          <p:nvPr/>
        </p:nvSpPr>
        <p:spPr>
          <a:xfrm>
            <a:off x="925068" y="2194560"/>
            <a:ext cx="743212" cy="652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D064AB-5CAC-C341-A8E6-C2D146284305}"/>
              </a:ext>
            </a:extLst>
          </p:cNvPr>
          <p:cNvSpPr/>
          <p:nvPr/>
        </p:nvSpPr>
        <p:spPr>
          <a:xfrm>
            <a:off x="925067" y="5137506"/>
            <a:ext cx="743212" cy="652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20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BA05-3A04-3847-8CF0-4EB1FAF1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similar producers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2D239-AB4E-D443-B698-E26C90FD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18" y="2484190"/>
            <a:ext cx="3175000" cy="3807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3E51F-AB4C-FB42-884C-DDA1E91DFC85}"/>
              </a:ext>
            </a:extLst>
          </p:cNvPr>
          <p:cNvSpPr txBox="1"/>
          <p:nvPr/>
        </p:nvSpPr>
        <p:spPr>
          <a:xfrm>
            <a:off x="7569819" y="3244334"/>
            <a:ext cx="12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 brother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655A3-1EF3-4F40-B136-F27E6CEFBB1B}"/>
              </a:ext>
            </a:extLst>
          </p:cNvPr>
          <p:cNvSpPr txBox="1"/>
          <p:nvPr/>
        </p:nvSpPr>
        <p:spPr>
          <a:xfrm>
            <a:off x="7569819" y="4250979"/>
            <a:ext cx="128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 protege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506BA-1519-C24B-A76C-061B84A7EBFF}"/>
              </a:ext>
            </a:extLst>
          </p:cNvPr>
          <p:cNvSpPr txBox="1"/>
          <p:nvPr/>
        </p:nvSpPr>
        <p:spPr>
          <a:xfrm>
            <a:off x="7569819" y="5523976"/>
            <a:ext cx="186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Worked together</a:t>
            </a:r>
          </a:p>
        </p:txBody>
      </p:sp>
    </p:spTree>
    <p:extLst>
      <p:ext uri="{BB962C8B-B14F-4D97-AF65-F5344CB8AC3E}">
        <p14:creationId xmlns:p14="http://schemas.microsoft.com/office/powerpoint/2010/main" val="2970368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1E2B-B921-5E4E-9F30-0CF996AA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What is Sampling?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779B630-220B-4603-AA57-314C9CCB7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395470"/>
            <a:ext cx="3281868" cy="38507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Sampling is the process of reusing portions of older songs in new ones. </a:t>
            </a:r>
          </a:p>
          <a:p>
            <a:endParaRPr lang="en-US" dirty="0"/>
          </a:p>
          <a:p>
            <a:r>
              <a:rPr lang="en-US" dirty="0"/>
              <a:t>Also called “crate-digging”, it can involve extensive searching to find a new sound.</a:t>
            </a:r>
          </a:p>
          <a:p>
            <a:endParaRPr lang="en-US" dirty="0"/>
          </a:p>
          <a:p>
            <a:r>
              <a:rPr lang="en-US" dirty="0"/>
              <a:t>The overwhelming number of options can discourage producers from searching out new possibilities.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Content Placeholder 9" descr="A close up of a person&#10;&#10;Description automatically generated">
            <a:extLst>
              <a:ext uri="{FF2B5EF4-FFF2-40B4-BE49-F238E27FC236}">
                <a16:creationId xmlns:a16="http://schemas.microsoft.com/office/drawing/2014/main" id="{156341D3-23C5-474D-AA0D-2668A2E4D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3" r="1" b="1"/>
          <a:stretch/>
        </p:blipFill>
        <p:spPr>
          <a:xfrm>
            <a:off x="4823366" y="1503748"/>
            <a:ext cx="6227064" cy="38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43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68E0-EE46-F644-9FBD-9CB72D3E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44" y="1069195"/>
            <a:ext cx="4654019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recommenders help USERS Choose From Many options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E50CE-75BF-7448-AC19-ED43557B8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860075"/>
            <a:ext cx="4492932" cy="3480022"/>
          </a:xfrm>
        </p:spPr>
        <p:txBody>
          <a:bodyPr>
            <a:normAutofit/>
          </a:bodyPr>
          <a:lstStyle/>
          <a:p>
            <a:r>
              <a:rPr lang="en-US" dirty="0"/>
              <a:t>Recommendation engines are used in fields like movies or music to help users sift through their many options.</a:t>
            </a:r>
          </a:p>
          <a:p>
            <a:endParaRPr lang="en-US" dirty="0"/>
          </a:p>
          <a:p>
            <a:r>
              <a:rPr lang="en-US" dirty="0"/>
              <a:t>How do these algorithms create individually tailored recommendations for their users?</a:t>
            </a:r>
          </a:p>
        </p:txBody>
      </p:sp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BCA56B17-F398-244C-B210-649A357E8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82" r="1" b="1"/>
          <a:stretch/>
        </p:blipFill>
        <p:spPr>
          <a:xfrm>
            <a:off x="6290160" y="1293275"/>
            <a:ext cx="4747570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72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9562-3D66-9345-A71E-DAC44B2B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56131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Types of Recommendation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9F8062-47E6-7E48-B2A0-5301A39B97E2}"/>
              </a:ext>
            </a:extLst>
          </p:cNvPr>
          <p:cNvSpPr/>
          <p:nvPr/>
        </p:nvSpPr>
        <p:spPr>
          <a:xfrm>
            <a:off x="904358" y="2478505"/>
            <a:ext cx="3159011" cy="7459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Content Filtering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8CC7C8-8ABC-4145-9E93-01CA06E4B12D}"/>
              </a:ext>
            </a:extLst>
          </p:cNvPr>
          <p:cNvSpPr/>
          <p:nvPr/>
        </p:nvSpPr>
        <p:spPr>
          <a:xfrm>
            <a:off x="5475079" y="2478505"/>
            <a:ext cx="3159011" cy="7459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Collaborative Filtering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FC72F-B5F1-624F-BC82-45C960FDF50A}"/>
              </a:ext>
            </a:extLst>
          </p:cNvPr>
          <p:cNvSpPr txBox="1"/>
          <p:nvPr/>
        </p:nvSpPr>
        <p:spPr>
          <a:xfrm>
            <a:off x="904358" y="3463680"/>
            <a:ext cx="315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Gathers characteristics about users and items.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F2D55B-8E9F-C14E-8080-10934085DDDB}"/>
              </a:ext>
            </a:extLst>
          </p:cNvPr>
          <p:cNvSpPr txBox="1"/>
          <p:nvPr/>
        </p:nvSpPr>
        <p:spPr>
          <a:xfrm>
            <a:off x="5475079" y="3463680"/>
            <a:ext cx="3159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Learns about users and items through the behavior.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CDFB2-9A36-F94E-81F3-AE285BE5CB14}"/>
              </a:ext>
            </a:extLst>
          </p:cNvPr>
          <p:cNvSpPr/>
          <p:nvPr/>
        </p:nvSpPr>
        <p:spPr>
          <a:xfrm>
            <a:off x="2693053" y="4728652"/>
            <a:ext cx="3159011" cy="7459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Explicit Feedback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034595-F3F2-2B48-B2E4-456F2D9E230D}"/>
              </a:ext>
            </a:extLst>
          </p:cNvPr>
          <p:cNvSpPr/>
          <p:nvPr/>
        </p:nvSpPr>
        <p:spPr>
          <a:xfrm>
            <a:off x="8066518" y="4728652"/>
            <a:ext cx="3159011" cy="7459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Implicit Feedback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9C15C9-A7EA-2B4C-A349-18E8C1B4F969}"/>
              </a:ext>
            </a:extLst>
          </p:cNvPr>
          <p:cNvCxnSpPr>
            <a:endCxn id="8" idx="0"/>
          </p:cNvCxnSpPr>
          <p:nvPr/>
        </p:nvCxnSpPr>
        <p:spPr>
          <a:xfrm flipH="1">
            <a:off x="4272559" y="3224463"/>
            <a:ext cx="1202520" cy="150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094C38-EB3A-E74D-888A-D8957C0FA6D7}"/>
              </a:ext>
            </a:extLst>
          </p:cNvPr>
          <p:cNvCxnSpPr>
            <a:cxnSpLocks/>
          </p:cNvCxnSpPr>
          <p:nvPr/>
        </p:nvCxnSpPr>
        <p:spPr>
          <a:xfrm>
            <a:off x="8634087" y="3224462"/>
            <a:ext cx="1188786" cy="14801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F46B5BF-7722-6843-A009-B0A233309983}"/>
              </a:ext>
            </a:extLst>
          </p:cNvPr>
          <p:cNvSpPr txBox="1"/>
          <p:nvPr/>
        </p:nvSpPr>
        <p:spPr>
          <a:xfrm>
            <a:off x="2693053" y="5568033"/>
            <a:ext cx="3159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ratings determine what items they are shown.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6C5CF5-561D-5C41-844A-F1B62E0E8666}"/>
              </a:ext>
            </a:extLst>
          </p:cNvPr>
          <p:cNvSpPr txBox="1"/>
          <p:nvPr/>
        </p:nvSpPr>
        <p:spPr>
          <a:xfrm>
            <a:off x="8066521" y="5474610"/>
            <a:ext cx="3159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behavior determines what items they are shown.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08E97D-7CE7-7442-8277-A027E41E52E9}"/>
              </a:ext>
            </a:extLst>
          </p:cNvPr>
          <p:cNvSpPr/>
          <p:nvPr/>
        </p:nvSpPr>
        <p:spPr>
          <a:xfrm rot="18344026">
            <a:off x="6645310" y="742512"/>
            <a:ext cx="3574361" cy="7227625"/>
          </a:xfrm>
          <a:prstGeom prst="ellipse">
            <a:avLst/>
          </a:prstGeom>
          <a:solidFill>
            <a:schemeClr val="accent2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2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7B10BB-CB6B-FB41-87E1-EF44A3DB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70" y="365536"/>
            <a:ext cx="4207996" cy="10099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C932CD-9753-C44A-8E2B-1C2B8494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18" y="1851776"/>
            <a:ext cx="4190744" cy="1294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371942-1746-9849-BE69-21B9E8296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911" y="3476462"/>
            <a:ext cx="2136915" cy="19339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D4C941-B72C-D24E-BEB1-15524CF4A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415" y="770911"/>
            <a:ext cx="4014165" cy="1209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1D2CC9-23F6-E548-8D5B-3E6EE4F81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472" y="5391874"/>
            <a:ext cx="4385795" cy="11541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5E9361-D837-174B-BC24-6CB5AF460D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7752" b="39244"/>
          <a:stretch/>
        </p:blipFill>
        <p:spPr>
          <a:xfrm>
            <a:off x="6737015" y="4502641"/>
            <a:ext cx="5237736" cy="15629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6C5C3A-856E-0141-BE4F-3798DE97CC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5415" y="2147625"/>
            <a:ext cx="4042848" cy="11421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8A3F2F-6767-3843-8867-14C4B11CA8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6735" y="3457053"/>
            <a:ext cx="4042845" cy="137007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DFD5B6-7DA2-D246-A067-FC202248DDE4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634673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9D516A-7F19-5440-A951-4B55E6B6A7AD}"/>
              </a:ext>
            </a:extLst>
          </p:cNvPr>
          <p:cNvCxnSpPr>
            <a:cxnSpLocks/>
          </p:cNvCxnSpPr>
          <p:nvPr/>
        </p:nvCxnSpPr>
        <p:spPr>
          <a:xfrm flipV="1">
            <a:off x="6346738" y="0"/>
            <a:ext cx="0" cy="6858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570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29BA-364C-674C-B5A9-703DB7E1E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tx1"/>
            </a:solidFill>
          </a:ln>
        </p:spPr>
        <p:txBody>
          <a:bodyPr vert="horz" wrap="square" lIns="274320" tIns="182880" rIns="274320" bIns="182880" rtlCol="0" anchorCtr="1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Collection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4908B86-6AA2-4062-AC40-6C2B71ED8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200,000 unique links were scraped from </a:t>
            </a:r>
            <a:r>
              <a:rPr lang="en-US" dirty="0" err="1">
                <a:solidFill>
                  <a:schemeClr val="tx1"/>
                </a:solidFill>
              </a:rPr>
              <a:t>WhoSampled.com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Each link represents an interaction between a producer and a sampled artist</a:t>
            </a:r>
          </a:p>
        </p:txBody>
      </p:sp>
      <p:pic>
        <p:nvPicPr>
          <p:cNvPr id="1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103584-79EC-7840-95F7-4422E8BC9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699803"/>
            <a:ext cx="6250769" cy="529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29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711E5-148B-ED46-9FD3-ECA41EA17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96656"/>
            <a:ext cx="7729728" cy="1188720"/>
          </a:xfrm>
        </p:spPr>
        <p:txBody>
          <a:bodyPr/>
          <a:lstStyle/>
          <a:p>
            <a:r>
              <a:rPr lang="en-US" dirty="0"/>
              <a:t>Latent Factor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04747D-E59D-CD4D-8D61-BE398CD6CCFC}"/>
              </a:ext>
            </a:extLst>
          </p:cNvPr>
          <p:cNvGrpSpPr/>
          <p:nvPr/>
        </p:nvGrpSpPr>
        <p:grpSpPr>
          <a:xfrm>
            <a:off x="1802674" y="2233748"/>
            <a:ext cx="8771112" cy="2868326"/>
            <a:chOff x="2137163" y="2482338"/>
            <a:chExt cx="7966360" cy="2466107"/>
          </a:xfrm>
        </p:grpSpPr>
        <p:pic>
          <p:nvPicPr>
            <p:cNvPr id="3074" name="Picture 2" descr="http://danielnee.com/wp-content/uploads/2015/04/Matrix-Factorisation-1.png">
              <a:extLst>
                <a:ext uri="{FF2B5EF4-FFF2-40B4-BE49-F238E27FC236}">
                  <a16:creationId xmlns:a16="http://schemas.microsoft.com/office/drawing/2014/main" id="{E5D7B0B9-E802-C04D-88A7-A90125FD73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357" b="85714" l="36678" r="43092">
                          <a14:foregroundMark x1="36678" y1="56071" x2="36678" y2="56071"/>
                          <a14:foregroundMark x1="38158" y1="55714" x2="38158" y2="55714"/>
                          <a14:foregroundMark x1="38487" y1="55714" x2="38487" y2="55714"/>
                          <a14:foregroundMark x1="39803" y1="56429" x2="39803" y2="56429"/>
                          <a14:foregroundMark x1="39803" y1="56429" x2="39803" y2="56429"/>
                          <a14:foregroundMark x1="39474" y1="54643" x2="39474" y2="54643"/>
                          <a14:foregroundMark x1="41118" y1="55714" x2="41118" y2="55714"/>
                          <a14:foregroundMark x1="40789" y1="60000" x2="40789" y2="60000"/>
                          <a14:foregroundMark x1="39967" y1="63214" x2="39967" y2="63214"/>
                          <a14:foregroundMark x1="38980" y1="62500" x2="38980" y2="62500"/>
                          <a14:foregroundMark x1="37171" y1="62500" x2="37171" y2="62500"/>
                          <a14:foregroundMark x1="37171" y1="60714" x2="37171" y2="60714"/>
                          <a14:foregroundMark x1="38651" y1="60714" x2="38651" y2="60714"/>
                          <a14:foregroundMark x1="40132" y1="61429" x2="40132" y2="61429"/>
                          <a14:foregroundMark x1="41283" y1="61071" x2="41283" y2="61071"/>
                          <a14:foregroundMark x1="41283" y1="63214" x2="41283" y2="632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2" t="23492" r="55973" b="7157"/>
            <a:stretch/>
          </p:blipFill>
          <p:spPr bwMode="auto">
            <a:xfrm>
              <a:off x="4741817" y="2482338"/>
              <a:ext cx="609600" cy="2466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AD4B83-E011-9848-BA3C-2B4C9448EBEC}"/>
                </a:ext>
              </a:extLst>
            </p:cNvPr>
            <p:cNvSpPr/>
            <p:nvPr/>
          </p:nvSpPr>
          <p:spPr>
            <a:xfrm>
              <a:off x="2137163" y="2590403"/>
              <a:ext cx="2382981" cy="231370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Producer-Sampled Artist Connection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098065-C670-9449-81D6-397ECF5D38B1}"/>
                </a:ext>
              </a:extLst>
            </p:cNvPr>
            <p:cNvSpPr/>
            <p:nvPr/>
          </p:nvSpPr>
          <p:spPr>
            <a:xfrm>
              <a:off x="5697781" y="2590403"/>
              <a:ext cx="692727" cy="231370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Producer Matrix</a:t>
              </a:r>
            </a:p>
          </p:txBody>
        </p:sp>
        <p:pic>
          <p:nvPicPr>
            <p:cNvPr id="3076" name="Picture 4" descr="http://danielnee.com/wp-content/uploads/2015/04/Matrix-Factorisation-1.png">
              <a:extLst>
                <a:ext uri="{FF2B5EF4-FFF2-40B4-BE49-F238E27FC236}">
                  <a16:creationId xmlns:a16="http://schemas.microsoft.com/office/drawing/2014/main" id="{F0B74201-437C-574C-B2D9-9C1A3D5345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8" t="33979" r="41744" b="56623"/>
            <a:stretch/>
          </p:blipFill>
          <p:spPr bwMode="auto">
            <a:xfrm>
              <a:off x="7013962" y="3572399"/>
              <a:ext cx="277091" cy="334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308504-25DC-1D48-ACED-29824568CB9A}"/>
                </a:ext>
              </a:extLst>
            </p:cNvPr>
            <p:cNvSpPr/>
            <p:nvPr/>
          </p:nvSpPr>
          <p:spPr>
            <a:xfrm rot="5400000">
              <a:off x="8600305" y="2618113"/>
              <a:ext cx="692727" cy="2313709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Sampled Artist Matrix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79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495C-F204-504B-AD82-24F5BB91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124" y="100175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Ranking the Model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E3912E34-1343-0D45-BF63-7788D7746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868" y="3291691"/>
            <a:ext cx="4818890" cy="16641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903ED0-683B-D646-8484-A1E8928D6638}"/>
              </a:ext>
            </a:extLst>
          </p:cNvPr>
          <p:cNvSpPr txBox="1"/>
          <p:nvPr/>
        </p:nvSpPr>
        <p:spPr>
          <a:xfrm>
            <a:off x="6096000" y="2360567"/>
            <a:ext cx="57743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rank score ranges from 0 to 1, with lower scores being better.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 A rank score of 0.5 reflects a model no better than random.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Model performance is compared to a baseline of simply recommending the most popular artists.</a:t>
            </a:r>
          </a:p>
        </p:txBody>
      </p:sp>
    </p:spTree>
    <p:extLst>
      <p:ext uri="{BB962C8B-B14F-4D97-AF65-F5344CB8AC3E}">
        <p14:creationId xmlns:p14="http://schemas.microsoft.com/office/powerpoint/2010/main" val="159013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2712-3B38-FE43-8EE2-41283D42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72798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Model Performance Hampered by Sparsity of Data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E8C94C-49C1-974F-9F88-81072B54C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584" y="1853966"/>
            <a:ext cx="4648832" cy="1045987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2071E1-94DF-3D47-B7DF-004150BA9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23" y="3032907"/>
            <a:ext cx="5300660" cy="364581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F0D025-B00F-F846-AA9A-CB7BF8009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302" y="3027205"/>
            <a:ext cx="5269510" cy="367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3957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{D3435A4E-1A14-3A4E-8D9F-B16260BAA7F8}tf10001120</Template>
  <TotalTime>299</TotalTime>
  <Words>442</Words>
  <Application>Microsoft Macintosh PowerPoint</Application>
  <PresentationFormat>Widescreen</PresentationFormat>
  <Paragraphs>74</Paragraphs>
  <Slides>15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Gill Sans MT</vt:lpstr>
      <vt:lpstr>Parcel</vt:lpstr>
      <vt:lpstr>TAILORED SAMPLE RECOMMENDATIONS FOR MUSIC PRODUCERS</vt:lpstr>
      <vt:lpstr>What is Sampling?</vt:lpstr>
      <vt:lpstr>recommenders help USERS Choose From Many options   </vt:lpstr>
      <vt:lpstr>Types of Recommendation Systems</vt:lpstr>
      <vt:lpstr>PowerPoint Presentation</vt:lpstr>
      <vt:lpstr>Data Collection</vt:lpstr>
      <vt:lpstr>Latent Factor model</vt:lpstr>
      <vt:lpstr>Ranking the Model</vt:lpstr>
      <vt:lpstr>Model Performance Hampered by Sparsity of Data</vt:lpstr>
      <vt:lpstr>PowerPoint Presentation</vt:lpstr>
      <vt:lpstr>Recommendations Are Tailored BY Genre</vt:lpstr>
      <vt:lpstr>Recommendations Are better tailored FOR Producers with more samples</vt:lpstr>
      <vt:lpstr>Conclusion and Future steps</vt:lpstr>
      <vt:lpstr>Contact + Acknowledgements</vt:lpstr>
      <vt:lpstr>Finding similar producers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TAILORED SAMPLE RECOMMENDATIONS FOR MUSIC PRODUCERS</dc:title>
  <dc:creator>Kerr, Jesse S.</dc:creator>
  <cp:lastModifiedBy>Kerr, Jesse S.</cp:lastModifiedBy>
  <cp:revision>3</cp:revision>
  <dcterms:created xsi:type="dcterms:W3CDTF">2019-04-15T20:11:57Z</dcterms:created>
  <dcterms:modified xsi:type="dcterms:W3CDTF">2019-04-16T01:11:02Z</dcterms:modified>
</cp:coreProperties>
</file>